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91" r:id="rId4"/>
    <p:sldId id="289" r:id="rId5"/>
    <p:sldId id="290" r:id="rId6"/>
    <p:sldId id="288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300" r:id="rId15"/>
    <p:sldId id="299" r:id="rId16"/>
  </p:sldIdLst>
  <p:sldSz cx="9144000" cy="5143500" type="screen16x9"/>
  <p:notesSz cx="7104063" cy="10234613"/>
  <p:embeddedFontLs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나눔스퀘어 ExtraBold" panose="020B0600000101010101" pitchFamily="50" charset="-127"/>
      <p:bold r:id="rId22"/>
    </p:embeddedFont>
    <p:embeddedFont>
      <p:font typeface="KoPub돋움체 Bold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고딕 ExtraBold" panose="020D0904000000000000" pitchFamily="50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나눔고딕" panose="020D0604000000000000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B8F5"/>
    <a:srgbClr val="006583"/>
    <a:srgbClr val="F2DCDB"/>
    <a:srgbClr val="FFFFFF"/>
    <a:srgbClr val="6AD2AD"/>
    <a:srgbClr val="7CBAC9"/>
    <a:srgbClr val="B4E8D6"/>
    <a:srgbClr val="57C7A0"/>
    <a:srgbClr val="329FD7"/>
    <a:srgbClr val="32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80858F-BADC-44FA-8100-857C7C51A68B}" v="10" dt="2022-01-18T06:54:00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7" autoAdjust="0"/>
    <p:restoredTop sz="94296" autoAdjust="0"/>
  </p:normalViewPr>
  <p:slideViewPr>
    <p:cSldViewPr>
      <p:cViewPr varScale="1">
        <p:scale>
          <a:sx n="116" d="100"/>
          <a:sy n="116" d="100"/>
        </p:scale>
        <p:origin x="-859" y="-7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heeeeekim@gmail.com" userId="fa58bf7f09caa136" providerId="LiveId" clId="{DE80858F-BADC-44FA-8100-857C7C51A68B}"/>
    <pc:docChg chg="delSld modSld sldOrd">
      <pc:chgData name="doheeeeekim@gmail.com" userId="fa58bf7f09caa136" providerId="LiveId" clId="{DE80858F-BADC-44FA-8100-857C7C51A68B}" dt="2022-01-18T07:05:55.304" v="65" actId="14100"/>
      <pc:docMkLst>
        <pc:docMk/>
      </pc:docMkLst>
      <pc:sldChg chg="ord">
        <pc:chgData name="doheeeeekim@gmail.com" userId="fa58bf7f09caa136" providerId="LiveId" clId="{DE80858F-BADC-44FA-8100-857C7C51A68B}" dt="2022-01-18T06:47:44.443" v="3"/>
        <pc:sldMkLst>
          <pc:docMk/>
          <pc:sldMk cId="2454376876" sldId="320"/>
        </pc:sldMkLst>
      </pc:sldChg>
      <pc:sldChg chg="modSp mod">
        <pc:chgData name="doheeeeekim@gmail.com" userId="fa58bf7f09caa136" providerId="LiveId" clId="{DE80858F-BADC-44FA-8100-857C7C51A68B}" dt="2022-01-18T06:54:00.404" v="60"/>
        <pc:sldMkLst>
          <pc:docMk/>
          <pc:sldMk cId="2014290599" sldId="322"/>
        </pc:sldMkLst>
        <pc:spChg chg="mod">
          <ac:chgData name="doheeeeekim@gmail.com" userId="fa58bf7f09caa136" providerId="LiveId" clId="{DE80858F-BADC-44FA-8100-857C7C51A68B}" dt="2022-01-18T06:54:00.404" v="60"/>
          <ac:spMkLst>
            <pc:docMk/>
            <pc:sldMk cId="2014290599" sldId="322"/>
            <ac:spMk id="3" creationId="{E9042391-594E-4D06-9021-9EF4ACF38209}"/>
          </ac:spMkLst>
        </pc:spChg>
      </pc:sldChg>
      <pc:sldChg chg="del">
        <pc:chgData name="doheeeeekim@gmail.com" userId="fa58bf7f09caa136" providerId="LiveId" clId="{DE80858F-BADC-44FA-8100-857C7C51A68B}" dt="2022-01-18T06:48:30.954" v="4" actId="47"/>
        <pc:sldMkLst>
          <pc:docMk/>
          <pc:sldMk cId="4196683257" sldId="324"/>
        </pc:sldMkLst>
      </pc:sldChg>
      <pc:sldChg chg="modSp mod">
        <pc:chgData name="doheeeeekim@gmail.com" userId="fa58bf7f09caa136" providerId="LiveId" clId="{DE80858F-BADC-44FA-8100-857C7C51A68B}" dt="2022-01-18T06:53:04.149" v="13"/>
        <pc:sldMkLst>
          <pc:docMk/>
          <pc:sldMk cId="587483555" sldId="325"/>
        </pc:sldMkLst>
        <pc:spChg chg="mod">
          <ac:chgData name="doheeeeekim@gmail.com" userId="fa58bf7f09caa136" providerId="LiveId" clId="{DE80858F-BADC-44FA-8100-857C7C51A68B}" dt="2022-01-18T06:53:04.149" v="13"/>
          <ac:spMkLst>
            <pc:docMk/>
            <pc:sldMk cId="587483555" sldId="325"/>
            <ac:spMk id="13" creationId="{00000000-0000-0000-0000-000000000000}"/>
          </ac:spMkLst>
        </pc:spChg>
        <pc:picChg chg="mod">
          <ac:chgData name="doheeeeekim@gmail.com" userId="fa58bf7f09caa136" providerId="LiveId" clId="{DE80858F-BADC-44FA-8100-857C7C51A68B}" dt="2022-01-18T06:51:40.057" v="5" actId="14100"/>
          <ac:picMkLst>
            <pc:docMk/>
            <pc:sldMk cId="587483555" sldId="325"/>
            <ac:picMk id="28" creationId="{3EBDB7BA-D7D4-48D8-9192-601743E075A7}"/>
          </ac:picMkLst>
        </pc:picChg>
      </pc:sldChg>
      <pc:sldChg chg="modSp mod">
        <pc:chgData name="doheeeeekim@gmail.com" userId="fa58bf7f09caa136" providerId="LiveId" clId="{DE80858F-BADC-44FA-8100-857C7C51A68B}" dt="2022-01-18T06:52:59.213" v="9"/>
        <pc:sldMkLst>
          <pc:docMk/>
          <pc:sldMk cId="4074791656" sldId="326"/>
        </pc:sldMkLst>
        <pc:spChg chg="mod">
          <ac:chgData name="doheeeeekim@gmail.com" userId="fa58bf7f09caa136" providerId="LiveId" clId="{DE80858F-BADC-44FA-8100-857C7C51A68B}" dt="2022-01-18T06:52:59.213" v="9"/>
          <ac:spMkLst>
            <pc:docMk/>
            <pc:sldMk cId="4074791656" sldId="326"/>
            <ac:spMk id="13" creationId="{00000000-0000-0000-0000-000000000000}"/>
          </ac:spMkLst>
        </pc:spChg>
      </pc:sldChg>
      <pc:sldChg chg="addSp modSp mod">
        <pc:chgData name="doheeeeekim@gmail.com" userId="fa58bf7f09caa136" providerId="LiveId" clId="{DE80858F-BADC-44FA-8100-857C7C51A68B}" dt="2022-01-18T07:05:55.304" v="65" actId="14100"/>
        <pc:sldMkLst>
          <pc:docMk/>
          <pc:sldMk cId="2254644138" sldId="327"/>
        </pc:sldMkLst>
        <pc:picChg chg="add mod">
          <ac:chgData name="doheeeeekim@gmail.com" userId="fa58bf7f09caa136" providerId="LiveId" clId="{DE80858F-BADC-44FA-8100-857C7C51A68B}" dt="2022-01-18T07:05:40.306" v="62" actId="1076"/>
          <ac:picMkLst>
            <pc:docMk/>
            <pc:sldMk cId="2254644138" sldId="327"/>
            <ac:picMk id="21" creationId="{B0E9EE09-6EF0-4ACB-816D-3705BF3CBC73}"/>
          </ac:picMkLst>
        </pc:picChg>
        <pc:picChg chg="add mod">
          <ac:chgData name="doheeeeekim@gmail.com" userId="fa58bf7f09caa136" providerId="LiveId" clId="{DE80858F-BADC-44FA-8100-857C7C51A68B}" dt="2022-01-18T07:05:55.304" v="65" actId="14100"/>
          <ac:picMkLst>
            <pc:docMk/>
            <pc:sldMk cId="2254644138" sldId="327"/>
            <ac:picMk id="23" creationId="{E8BFA156-6865-485A-96D5-9C4C52E1F1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F9688C6-5A19-4B42-9575-D847E9CBE7C7}" type="datetimeFigureOut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13348B-4077-49D5-AE8F-7F5DE348FB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4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60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85800" y="1504950"/>
            <a:ext cx="77724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447800" y="2242202"/>
            <a:ext cx="64008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800" i="0" baseline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Overview of the presentation / presenter name</a:t>
            </a:r>
            <a:endParaRPr lang="ko-KR" altLang="en-US" dirty="0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133350"/>
            <a:ext cx="1286735" cy="3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3737148" y="4857750"/>
            <a:ext cx="1669704" cy="188119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http://baelab.pusan.ac.kr</a:t>
            </a:r>
            <a:endParaRPr lang="ko-KR" altLang="en-US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5"/>
            <a:ext cx="9144000" cy="60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8288"/>
            <a:ext cx="900797" cy="3380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38150"/>
            <a:ext cx="8229600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895350"/>
            <a:ext cx="8229600" cy="369927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3059907" y="473903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i="0" dirty="0">
                <a:latin typeface="Cambria" panose="02040503050406030204" pitchFamily="18" charset="0"/>
              </a:rPr>
              <a:t>http://baelab.pusan.ac.kr</a:t>
            </a:r>
            <a:endParaRPr lang="ko-KR" altLang="en-US" sz="1050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794" y="434082"/>
            <a:ext cx="493712" cy="339824"/>
          </a:xfrm>
          <a:prstGeom prst="rect">
            <a:avLst/>
          </a:prstGeom>
          <a:solidFill>
            <a:srgbClr val="7C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0207" y="4679156"/>
            <a:ext cx="1092994" cy="32146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082535"/>
            <a:ext cx="9144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492918" y="819150"/>
            <a:ext cx="819388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38150"/>
            <a:ext cx="8229600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895350"/>
            <a:ext cx="8229600" cy="369927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3059907" y="473903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i="0" dirty="0">
                <a:latin typeface="Cambria" panose="02040503050406030204" pitchFamily="18" charset="0"/>
              </a:rPr>
              <a:t>http://baelab.pusan.ac.kr</a:t>
            </a:r>
            <a:endParaRPr lang="ko-KR" altLang="en-US" sz="1050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794" y="434082"/>
            <a:ext cx="493712" cy="339824"/>
          </a:xfrm>
          <a:prstGeom prst="rect">
            <a:avLst/>
          </a:prstGeom>
          <a:solidFill>
            <a:srgbClr val="01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0207" y="4679156"/>
            <a:ext cx="1092994" cy="32146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082535"/>
            <a:ext cx="9144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492918" y="819150"/>
            <a:ext cx="819388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2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38150"/>
            <a:ext cx="8229600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895350"/>
            <a:ext cx="8229600" cy="369927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3059907" y="473903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i="0" dirty="0">
                <a:latin typeface="Cambria" panose="02040503050406030204" pitchFamily="18" charset="0"/>
              </a:rPr>
              <a:t>http://baelab.pusan.ac.kr</a:t>
            </a:r>
            <a:endParaRPr lang="ko-KR" altLang="en-US" sz="1050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794" y="434082"/>
            <a:ext cx="493712" cy="339824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0207" y="4679156"/>
            <a:ext cx="1092994" cy="32146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082535"/>
            <a:ext cx="9144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492918" y="819150"/>
            <a:ext cx="819388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38150"/>
            <a:ext cx="8229600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895350"/>
            <a:ext cx="8229600" cy="369927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3059907" y="473903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i="0" dirty="0">
                <a:latin typeface="Cambria" panose="02040503050406030204" pitchFamily="18" charset="0"/>
              </a:rPr>
              <a:t>http://baelab.pusan.ac.kr</a:t>
            </a:r>
            <a:endParaRPr lang="ko-KR" altLang="en-US" sz="1050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794" y="434082"/>
            <a:ext cx="493712" cy="339824"/>
          </a:xfrm>
          <a:prstGeom prst="rect">
            <a:avLst/>
          </a:prstGeom>
          <a:solidFill>
            <a:srgbClr val="E8E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0207" y="4679156"/>
            <a:ext cx="1092994" cy="32146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082535"/>
            <a:ext cx="9144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492918" y="819150"/>
            <a:ext cx="819388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8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38150"/>
            <a:ext cx="8229600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895350"/>
            <a:ext cx="8229600" cy="369927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3059907" y="473903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i="0" dirty="0">
                <a:latin typeface="Cambria" panose="02040503050406030204" pitchFamily="18" charset="0"/>
              </a:rPr>
              <a:t>http://baelab.pusan.ac.kr</a:t>
            </a:r>
            <a:endParaRPr lang="ko-KR" altLang="en-US" sz="1050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794" y="434082"/>
            <a:ext cx="493712" cy="339824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50207" y="4679156"/>
            <a:ext cx="1092994" cy="32146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082535"/>
            <a:ext cx="9144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492918" y="819150"/>
            <a:ext cx="819388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5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905619" y="5086350"/>
            <a:ext cx="3238872" cy="57150"/>
            <a:chOff x="3276600" y="2114550"/>
            <a:chExt cx="3238872" cy="144016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276600" y="2114550"/>
              <a:ext cx="2592288" cy="144016"/>
              <a:chOff x="3275856" y="2767383"/>
              <a:chExt cx="2592288" cy="144016"/>
            </a:xfrm>
          </p:grpSpPr>
          <p:sp>
            <p:nvSpPr>
              <p:cNvPr id="7" name="직사각형 6"/>
              <p:cNvSpPr/>
              <p:nvPr userDrawn="1"/>
            </p:nvSpPr>
            <p:spPr>
              <a:xfrm>
                <a:off x="3275856" y="2767383"/>
                <a:ext cx="648072" cy="144016"/>
              </a:xfrm>
              <a:prstGeom prst="rect">
                <a:avLst/>
              </a:prstGeom>
              <a:solidFill>
                <a:srgbClr val="7CBA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/>
              <p:cNvSpPr/>
              <p:nvPr userDrawn="1"/>
            </p:nvSpPr>
            <p:spPr>
              <a:xfrm>
                <a:off x="3923928" y="2767383"/>
                <a:ext cx="648072" cy="144016"/>
              </a:xfrm>
              <a:prstGeom prst="rect">
                <a:avLst/>
              </a:prstGeom>
              <a:solidFill>
                <a:srgbClr val="01A6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4572000" y="2767383"/>
                <a:ext cx="648072" cy="144016"/>
              </a:xfrm>
              <a:prstGeom prst="rect">
                <a:avLst/>
              </a:prstGeom>
              <a:solidFill>
                <a:srgbClr val="006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5220072" y="2767383"/>
                <a:ext cx="648072" cy="144016"/>
              </a:xfrm>
              <a:prstGeom prst="rect">
                <a:avLst/>
              </a:prstGeom>
              <a:solidFill>
                <a:srgbClr val="E8E4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직사각형 5"/>
            <p:cNvSpPr/>
            <p:nvPr userDrawn="1"/>
          </p:nvSpPr>
          <p:spPr>
            <a:xfrm>
              <a:off x="5867400" y="2114550"/>
              <a:ext cx="648072" cy="144016"/>
            </a:xfrm>
            <a:prstGeom prst="rect">
              <a:avLst/>
            </a:prstGeom>
            <a:solidFill>
              <a:srgbClr val="B3A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23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47800" y="3409950"/>
            <a:ext cx="6400800" cy="742950"/>
          </a:xfrm>
        </p:spPr>
        <p:txBody>
          <a:bodyPr>
            <a:norm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BAE LAB.</a:t>
            </a:r>
            <a:endParaRPr lang="en-US" altLang="ko-KR" sz="1400" i="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200" i="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Department of Industrial Engineering, Pusan National University</a:t>
            </a:r>
          </a:p>
          <a:p>
            <a:endParaRPr lang="ko-KR" altLang="en-US" sz="1050" i="0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15637" y="1504950"/>
            <a:ext cx="8312727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Feature Selection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방법론 제안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월간보고회의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)-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509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적용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Dynamic Time Warping</a:t>
            </a:r>
            <a:endParaRPr lang="en-US" altLang="ko-KR" sz="1600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76349"/>
            <a:ext cx="1981200" cy="133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285579"/>
            <a:ext cx="1867467" cy="115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062787" y="2539677"/>
            <a:ext cx="2294023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Average Earnings : </a:t>
            </a:r>
            <a:r>
              <a:rPr lang="en-US" altLang="ko-KR" sz="1000" dirty="0" smtClean="0"/>
              <a:t>3.789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sp>
        <p:nvSpPr>
          <p:cNvPr id="52" name="직사각형 51"/>
          <p:cNvSpPr/>
          <p:nvPr/>
        </p:nvSpPr>
        <p:spPr>
          <a:xfrm>
            <a:off x="4953000" y="2568029"/>
            <a:ext cx="310944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Newbuilding Prices(3500,4000 TEU) : </a:t>
            </a:r>
            <a:r>
              <a:rPr lang="en-US" altLang="ko-KR" sz="1000" dirty="0" smtClean="0"/>
              <a:t>5.245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sp>
        <p:nvSpPr>
          <p:cNvPr id="56" name="직사각형 55"/>
          <p:cNvSpPr/>
          <p:nvPr/>
        </p:nvSpPr>
        <p:spPr>
          <a:xfrm>
            <a:off x="914400" y="4207214"/>
            <a:ext cx="30332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Newbuilding Prices(13000,13500 TEU)</a:t>
            </a:r>
            <a:r>
              <a:rPr lang="en-US" altLang="ko-KR" sz="1000" b="1" dirty="0" smtClean="0"/>
              <a:t>: </a:t>
            </a:r>
            <a:r>
              <a:rPr lang="en-US" altLang="ko-KR" sz="1000" dirty="0" smtClean="0"/>
              <a:t>6.732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sp>
        <p:nvSpPr>
          <p:cNvPr id="57" name="직사각형 56"/>
          <p:cNvSpPr/>
          <p:nvPr/>
        </p:nvSpPr>
        <p:spPr>
          <a:xfrm>
            <a:off x="5158820" y="4216444"/>
            <a:ext cx="2294023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PCI-Comprehensive</a:t>
            </a:r>
            <a:r>
              <a:rPr lang="en-US" altLang="ko-KR" sz="1000" b="1" dirty="0" smtClean="0"/>
              <a:t>: </a:t>
            </a:r>
            <a:r>
              <a:rPr lang="en-US" altLang="ko-KR" sz="1000" dirty="0" smtClean="0"/>
              <a:t>10.623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633" y="1237370"/>
            <a:ext cx="1981198" cy="133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64" y="1276349"/>
            <a:ext cx="1882407" cy="116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5" y="1285578"/>
            <a:ext cx="1962433" cy="132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8" y="2933628"/>
            <a:ext cx="1962433" cy="132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64" y="2962345"/>
            <a:ext cx="1852530" cy="114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633" y="2924398"/>
            <a:ext cx="1981198" cy="133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031" y="2962344"/>
            <a:ext cx="1863639" cy="115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타원 113"/>
          <p:cNvSpPr/>
          <p:nvPr/>
        </p:nvSpPr>
        <p:spPr>
          <a:xfrm>
            <a:off x="1295400" y="2584416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5016148" y="2585218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910387" y="4247174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5262558" y="4258778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5486400" y="4414783"/>
            <a:ext cx="1219417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5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5158820" y="4216444"/>
            <a:ext cx="261358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PCI- </a:t>
            </a:r>
            <a:r>
              <a:rPr lang="en-US" altLang="ko-KR" sz="1000" b="1" dirty="0" err="1"/>
              <a:t>Mediterranean,Black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Sea : </a:t>
            </a:r>
            <a:r>
              <a:rPr lang="en-US" altLang="ko-KR" sz="1000" dirty="0" smtClean="0"/>
              <a:t>22.401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914400" y="2539677"/>
            <a:ext cx="309450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PCI- West Coast North </a:t>
            </a:r>
            <a:r>
              <a:rPr lang="en-US" altLang="ko-KR" sz="1000" b="1" dirty="0" smtClean="0"/>
              <a:t>America : </a:t>
            </a:r>
            <a:r>
              <a:rPr lang="en-US" altLang="ko-KR" sz="1000" dirty="0" smtClean="0"/>
              <a:t>15.991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적용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Dynamic Time Warping</a:t>
            </a:r>
            <a:endParaRPr lang="en-US" altLang="ko-KR" sz="16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5324615" y="4447676"/>
            <a:ext cx="18381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953000" y="2548907"/>
            <a:ext cx="310944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Newbuilding Prices(13000,14000 TEU): </a:t>
            </a:r>
            <a:r>
              <a:rPr lang="en-US" altLang="ko-KR" sz="1000" dirty="0" smtClean="0"/>
              <a:t>18.542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sp>
        <p:nvSpPr>
          <p:cNvPr id="24" name="직사각형 23"/>
          <p:cNvSpPr/>
          <p:nvPr/>
        </p:nvSpPr>
        <p:spPr>
          <a:xfrm>
            <a:off x="914400" y="4207214"/>
            <a:ext cx="303324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PCI- East Coast North </a:t>
            </a:r>
            <a:r>
              <a:rPr lang="en-US" altLang="ko-KR" sz="1000" b="1" dirty="0" smtClean="0"/>
              <a:t>America : </a:t>
            </a:r>
            <a:r>
              <a:rPr lang="en-US" altLang="ko-KR" sz="1000" dirty="0" smtClean="0"/>
              <a:t>19.172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8" y="1285579"/>
            <a:ext cx="1962431" cy="132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64" y="1294809"/>
            <a:ext cx="1852529" cy="114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633" y="1276349"/>
            <a:ext cx="1981198" cy="133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64" y="1294809"/>
            <a:ext cx="1882406" cy="116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7" y="2962345"/>
            <a:ext cx="1962431" cy="132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64" y="2962344"/>
            <a:ext cx="1852530" cy="114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49"/>
            <a:ext cx="1962431" cy="132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031" y="2933628"/>
            <a:ext cx="1899005" cy="117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타원 113"/>
          <p:cNvSpPr/>
          <p:nvPr/>
        </p:nvSpPr>
        <p:spPr>
          <a:xfrm>
            <a:off x="1072529" y="2584416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4937702" y="2585218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066800" y="4247174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7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5125928" y="4256404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8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4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4953000" y="2548907"/>
            <a:ext cx="310944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PCI- United </a:t>
            </a:r>
            <a:r>
              <a:rPr lang="en-US" altLang="ko-KR" sz="1000" b="1" dirty="0" err="1" smtClean="0"/>
              <a:t>Kingdom,Continent</a:t>
            </a:r>
            <a:r>
              <a:rPr lang="en-US" altLang="ko-KR" sz="1000" b="1" dirty="0" smtClean="0"/>
              <a:t> : </a:t>
            </a:r>
            <a:r>
              <a:rPr lang="en-US" altLang="ko-KR" sz="1000" dirty="0" smtClean="0"/>
              <a:t>25.574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적용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Dynamic Time Warping</a:t>
            </a:r>
            <a:endParaRPr lang="en-US" altLang="ko-KR" sz="16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5324614" y="2800350"/>
            <a:ext cx="19143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14400" y="2539677"/>
            <a:ext cx="309450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Newbuilding Prices(1650,1850 TEU) </a:t>
            </a:r>
            <a:r>
              <a:rPr lang="en-US" altLang="ko-KR" sz="1000" b="1" dirty="0" smtClean="0"/>
              <a:t>: </a:t>
            </a:r>
            <a:r>
              <a:rPr lang="en-US" altLang="ko-KR" sz="1000" dirty="0" smtClean="0"/>
              <a:t>25.190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7" y="1276349"/>
            <a:ext cx="1962431" cy="132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64" y="1294809"/>
            <a:ext cx="1852529" cy="114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76349"/>
            <a:ext cx="1962431" cy="132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65" y="1294809"/>
            <a:ext cx="1882406" cy="116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타원 113"/>
          <p:cNvSpPr/>
          <p:nvPr/>
        </p:nvSpPr>
        <p:spPr>
          <a:xfrm>
            <a:off x="927804" y="2588867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9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03207" y="2601541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6490" y="2553012"/>
            <a:ext cx="371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636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적용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r>
              <a:rPr lang="ko-KR" altLang="en-US" sz="1100" b="1" dirty="0" smtClean="0"/>
              <a:t>변수 </a:t>
            </a:r>
            <a:r>
              <a:rPr lang="en-US" altLang="ko-KR" sz="1100" b="1" dirty="0" smtClean="0"/>
              <a:t>PCI- </a:t>
            </a:r>
            <a:r>
              <a:rPr lang="en-US" altLang="ko-KR" sz="1100" b="1" dirty="0"/>
              <a:t>West Coast North </a:t>
            </a:r>
            <a:r>
              <a:rPr lang="en-US" altLang="ko-KR" sz="1100" b="1" dirty="0" smtClean="0"/>
              <a:t>America</a:t>
            </a:r>
            <a:r>
              <a:rPr lang="ko-KR" altLang="en-US" sz="1100" b="1" dirty="0" smtClean="0"/>
              <a:t>에 </a:t>
            </a:r>
            <a:r>
              <a:rPr lang="en-US" altLang="ko-KR" sz="1100" b="1" dirty="0" smtClean="0"/>
              <a:t>lag</a:t>
            </a:r>
            <a:r>
              <a:rPr lang="ko-KR" altLang="en-US" sz="1100" b="1" dirty="0" smtClean="0"/>
              <a:t>를 적용 후 </a:t>
            </a:r>
            <a:r>
              <a:rPr lang="en-US" altLang="ko-KR" sz="1100" b="1" dirty="0" smtClean="0"/>
              <a:t>DTW </a:t>
            </a:r>
            <a:r>
              <a:rPr lang="ko-KR" altLang="en-US" sz="1100" b="1" dirty="0" smtClean="0"/>
              <a:t>적용</a:t>
            </a:r>
            <a:endParaRPr lang="en-US" altLang="ko-KR" sz="1100" b="1" dirty="0" smtClean="0"/>
          </a:p>
          <a:p>
            <a:pPr lvl="1" latinLnBrk="0"/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Correlation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방법론에서 입증된 효과를 </a:t>
            </a:r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DTW</a:t>
            </a:r>
            <a:r>
              <a:rPr lang="ko-KR" altLang="en-US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검증</a:t>
            </a:r>
            <a:endParaRPr lang="en-US" altLang="ko-KR" sz="11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Dynamic Time Warping</a:t>
            </a:r>
            <a:endParaRPr lang="en-US" altLang="ko-KR" sz="16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05" y="1840447"/>
            <a:ext cx="2025698" cy="136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46" y="1823968"/>
            <a:ext cx="2139203" cy="132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4" y="1823969"/>
            <a:ext cx="1962431" cy="132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10" y="1833199"/>
            <a:ext cx="1852529" cy="114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455233" y="2518783"/>
            <a:ext cx="152400" cy="55051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0680" y="3209151"/>
            <a:ext cx="2669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DTW Distance : 15.991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17269" y="3203685"/>
            <a:ext cx="196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DTW Distance : 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14.916</a:t>
            </a:r>
            <a:endParaRPr lang="ko-KR" altLang="en-US" sz="12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3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</a:t>
            </a:r>
            <a:r>
              <a:rPr lang="en-ID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Selection </a:t>
            </a:r>
            <a:r>
              <a:rPr lang="ko-KR" altLang="en-US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방법론에서 공통 혹은 다수로 추출된 변수 최종 선택</a:t>
            </a:r>
            <a:endParaRPr lang="en-ID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Conclusion</a:t>
            </a:r>
            <a:endParaRPr lang="en-US" altLang="ko-KR" sz="16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B48D2951-B90A-4C88-B306-C37D22C15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9318"/>
              </p:ext>
            </p:extLst>
          </p:nvPr>
        </p:nvGraphicFramePr>
        <p:xfrm>
          <a:off x="228600" y="1123950"/>
          <a:ext cx="2046888" cy="3520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888">
                  <a:extLst>
                    <a:ext uri="{9D8B030D-6E8A-4147-A177-3AD203B41FA5}">
                      <a16:colId xmlns="" xmlns:a16="http://schemas.microsoft.com/office/drawing/2014/main" val="2443056641"/>
                    </a:ext>
                  </a:extLst>
                </a:gridCol>
              </a:tblGrid>
              <a:tr h="12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Original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1149834350"/>
                  </a:ext>
                </a:extLst>
              </a:tr>
              <a:tr h="139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Clarksons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Average Containership Earnings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3066899951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HSFO 380cst Bunker Prices (3.5% Sulphur), Rotterdam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56713814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Containerships - % Idle/Laid Up/Scrubber Retrofit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759778228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Containerships - % Idle/Laid Up/Scrubber Retrofit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165264921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1,650/1,850 TEU FCC,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2653069272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13,000/14,000 TEU Newbuilding Prices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9654598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3,500/4,000 TEU (Wide Beam)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179804143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13,000/13,500 TEU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2175176459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Year $10m Finance based on Libor 1st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yr</a:t>
                      </a:r>
                      <a:endParaRPr lang="en-US" sz="5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4162554560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Exchange Rates South Korea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4240490291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Rates Euro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569508079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Rates China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128125377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968055235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 Coast North America,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3989575932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West Coast North America,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245086585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Kingdom/Continent,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520735932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Mediterranean/Black Sea,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215480130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 Asia,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667990191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South East Asia,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211573063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China P.R.,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310820902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F1ADED86-1730-496D-BE63-B16A322AE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74146"/>
              </p:ext>
            </p:extLst>
          </p:nvPr>
        </p:nvGraphicFramePr>
        <p:xfrm>
          <a:off x="2410812" y="1123950"/>
          <a:ext cx="2046888" cy="3520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888">
                  <a:extLst>
                    <a:ext uri="{9D8B030D-6E8A-4147-A177-3AD203B41FA5}">
                      <a16:colId xmlns="" xmlns:a16="http://schemas.microsoft.com/office/drawing/2014/main" val="2443056641"/>
                    </a:ext>
                  </a:extLst>
                </a:gridCol>
              </a:tblGrid>
              <a:tr h="12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</a:t>
                      </a:r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Anlaysis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1149834350"/>
                  </a:ext>
                </a:extLst>
              </a:tr>
              <a:tr h="139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Clarksons</a:t>
                      </a:r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Average Containership Earnings</a:t>
                      </a:r>
                    </a:p>
                  </a:txBody>
                  <a:tcPr marL="6650" marR="6650" marT="66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66899951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HSFO 380cst Bunker Prices (3.5% Sulphur), Rotterdam</a:t>
                      </a:r>
                    </a:p>
                  </a:txBody>
                  <a:tcPr marL="6650" marR="6650" marT="66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713814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Containerships - % Idle/Laid Up/Scrubber Retrofit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759778228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Containerships - % Idle/Laid Up/Scrubber Retrofit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165264921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1,650/1,850 TEU FCC, </a:t>
                      </a:r>
                      <a:r>
                        <a:rPr lang="en-US" sz="5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3069272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13,000/14,000 TEU Newbuilding Prices</a:t>
                      </a:r>
                    </a:p>
                  </a:txBody>
                  <a:tcPr marL="6650" marR="6650" marT="66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54598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3,500/4,000 TEU (Wide Beam) </a:t>
                      </a:r>
                      <a:r>
                        <a:rPr lang="en-US" sz="5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804143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13,000/13,500 TEU </a:t>
                      </a:r>
                      <a:r>
                        <a:rPr lang="en-US" sz="5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5176459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Year $10m Finance based on Libor 1st </a:t>
                      </a:r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yr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4162554560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Exchange Rates South Korea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4240490291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Rates Euro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569508079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Rates China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128125377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68055235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 Coast North America, </a:t>
                      </a:r>
                      <a:r>
                        <a:rPr lang="en-US" sz="5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9575932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West Coast North America, </a:t>
                      </a:r>
                      <a:r>
                        <a:rPr lang="en-US" sz="5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086585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Kingdom/Continent, </a:t>
                      </a:r>
                      <a:r>
                        <a:rPr lang="en-US" sz="5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0735932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Mediterranean/Black Sea, </a:t>
                      </a:r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215480130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 Asia, </a:t>
                      </a:r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667990191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South East Asia, </a:t>
                      </a:r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211573063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China P.R., </a:t>
                      </a:r>
                      <a:r>
                        <a:rPr lang="en-US" sz="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310820902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id="{F1ADED86-1730-496D-BE63-B16A322AE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551846"/>
              </p:ext>
            </p:extLst>
          </p:nvPr>
        </p:nvGraphicFramePr>
        <p:xfrm>
          <a:off x="4582512" y="1129569"/>
          <a:ext cx="2046888" cy="3520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888">
                  <a:extLst>
                    <a:ext uri="{9D8B030D-6E8A-4147-A177-3AD203B41FA5}">
                      <a16:colId xmlns="" xmlns:a16="http://schemas.microsoft.com/office/drawing/2014/main" val="2443056641"/>
                    </a:ext>
                  </a:extLst>
                </a:gridCol>
              </a:tblGrid>
              <a:tr h="12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Similarity (MSE)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1149834350"/>
                  </a:ext>
                </a:extLst>
              </a:tr>
              <a:tr h="139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Clarksons</a:t>
                      </a:r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Average Containership Earnings</a:t>
                      </a:r>
                    </a:p>
                  </a:txBody>
                  <a:tcPr marL="6650" marR="6650" marT="66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66899951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HSFO 380cst Bunker Prices (3.5% Sulphur), Rotterdam</a:t>
                      </a:r>
                    </a:p>
                  </a:txBody>
                  <a:tcPr marL="6650" marR="6650" marT="66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713814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Containerships - % Idle/Laid Up/Scrubber Retrofit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9778228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Containerships - % Idle/Laid Up/Scrubber Retrofit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264921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1,650/1,850 TEU FCC, </a:t>
                      </a:r>
                      <a:r>
                        <a:rPr lang="en-US" sz="500" b="0" i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3069272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13,000/14,000 TEU Newbuilding Prices</a:t>
                      </a:r>
                    </a:p>
                  </a:txBody>
                  <a:tcPr marL="6650" marR="6650" marT="66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54598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3,500/4,000 TEU (Wide Beam) </a:t>
                      </a:r>
                      <a:r>
                        <a:rPr lang="en-US" sz="500" b="0" i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804143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13,000/13,500 TEU </a:t>
                      </a:r>
                      <a:r>
                        <a:rPr lang="en-US" sz="500" b="0" i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5176459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Year $10m Finance based on Libor 1st </a:t>
                      </a:r>
                      <a:r>
                        <a:rPr lang="en-US" sz="500" b="0" i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yr</a:t>
                      </a:r>
                      <a:endParaRPr lang="en-US" sz="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50" marR="6650" marT="66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2554560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Exchange Rates South Korea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40490291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Rates Euro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9508079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Rates China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8125377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68055235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 Coast North America,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9575932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West Coast North America, </a:t>
                      </a:r>
                      <a:r>
                        <a:rPr lang="en-US" sz="500" b="0" i="0" u="none" strike="noStrike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086585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Kingdom/Continent,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20735932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Mediterranean/Black Sea,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5480130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 Asia,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7990191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South East Asia,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573063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China P.R.,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820902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F1ADED86-1730-496D-BE63-B16A322AE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816682"/>
              </p:ext>
            </p:extLst>
          </p:nvPr>
        </p:nvGraphicFramePr>
        <p:xfrm>
          <a:off x="6781800" y="1123950"/>
          <a:ext cx="2046888" cy="3520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888">
                  <a:extLst>
                    <a:ext uri="{9D8B030D-6E8A-4147-A177-3AD203B41FA5}">
                      <a16:colId xmlns="" xmlns:a16="http://schemas.microsoft.com/office/drawing/2014/main" val="2443056641"/>
                    </a:ext>
                  </a:extLst>
                </a:gridCol>
              </a:tblGrid>
              <a:tr h="12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Warping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50" marR="6650" marT="6650" marB="0" anchor="ctr"/>
                </a:tc>
                <a:extLst>
                  <a:ext uri="{0D108BD9-81ED-4DB2-BD59-A6C34878D82A}">
                    <a16:rowId xmlns="" xmlns:a16="http://schemas.microsoft.com/office/drawing/2014/main" val="1149834350"/>
                  </a:ext>
                </a:extLst>
              </a:tr>
              <a:tr h="139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Clarksons</a:t>
                      </a:r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Average Containership Earnings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66899951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HSFO 380cst Bunker Prices (3.5% Sulphur), Rotterdam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713814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Containerships - % Idle/Laid Up/Scrubber Retrofit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9778228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Containerships - % Idle/Laid Up/Scrubber Retrofit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264921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1,650/1,850 TEU FCC, </a:t>
                      </a:r>
                      <a:r>
                        <a:rPr lang="en-US" sz="500" b="0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3069272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13,000/14,000 TEU Newbuilding Prices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545984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3,500/4,000 TEU (Wide Beam) </a:t>
                      </a:r>
                      <a:r>
                        <a:rPr lang="en-US" sz="500" b="0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804143"/>
                  </a:ext>
                </a:extLst>
              </a:tr>
              <a:tr h="20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Containership 13,000/13,500 TEU </a:t>
                      </a:r>
                      <a:r>
                        <a:rPr lang="en-US" sz="500" b="0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G'less</a:t>
                      </a:r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Newbuilding Prices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75176459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Year $10m Finance based on Libor 1st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yr</a:t>
                      </a:r>
                      <a:endParaRPr lang="en-US" sz="5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2554560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Exchange Rates South Korea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40490291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Rates Euro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9508079"/>
                  </a:ext>
                </a:extLst>
              </a:tr>
              <a:tr h="1364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Exchange Rates China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8125377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8055235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 Coast North America, </a:t>
                      </a:r>
                      <a:r>
                        <a:rPr lang="en-US" sz="500" b="0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9575932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West Coast North America, </a:t>
                      </a:r>
                      <a:r>
                        <a:rPr lang="en-US" sz="500" b="0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086585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Kingdom/Continent, </a:t>
                      </a:r>
                      <a:r>
                        <a:rPr lang="en-US" sz="500" b="0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0735932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Mediterranean/Black Sea, </a:t>
                      </a:r>
                      <a:r>
                        <a:rPr lang="en-US" sz="500" b="0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5480130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East Asia,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7990191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South East Asia,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5730630"/>
                  </a:ext>
                </a:extLst>
              </a:tr>
              <a:tr h="1610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 Congestion Index - Containerships In Port, </a:t>
                      </a:r>
                    </a:p>
                    <a:p>
                      <a:pPr algn="ctr" fontAlgn="b"/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China P.R., </a:t>
                      </a:r>
                      <a:r>
                        <a:rPr lang="en-US" sz="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m.TEU</a:t>
                      </a:r>
                      <a:r>
                        <a:rPr lang="en-US" sz="5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7dma</a:t>
                      </a:r>
                    </a:p>
                  </a:txBody>
                  <a:tcPr marL="6650" marR="6650" marT="66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8209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0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457200" y="1962150"/>
            <a:ext cx="8312727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4000" smtClean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</a:rPr>
              <a:t>Q&amp;A</a:t>
            </a:r>
            <a:endParaRPr lang="ko-KR" altLang="en-US" sz="4000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832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6F9EA213-2255-47E8-824F-B9B287E6E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970" y="1200150"/>
            <a:ext cx="8229600" cy="2819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 유사도 측정 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(MSE)</a:t>
            </a:r>
          </a:p>
          <a:p>
            <a:pPr marL="0" indent="0">
              <a:buNone/>
            </a:pP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Dynamic Time Warping (DTW)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47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Introduction</a:t>
            </a:r>
            <a:endParaRPr lang="en-US" altLang="ko-KR" sz="1600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Feature Selection </a:t>
            </a:r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</a:t>
            </a:r>
            <a:r>
              <a:rPr lang="en-US" altLang="ko-KR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marL="0" indent="0" latinLnBrk="0">
              <a:buNone/>
            </a:pP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KMI 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데이터는 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계절성의 영향보다는 추세의 영향이 매우 큰 것을 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 </a:t>
            </a:r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(2018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이후 데이터 사용</a:t>
            </a:r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추가적인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방법론을 적용하여 변수 선택에 대한 근거 마련</a:t>
            </a:r>
            <a:endParaRPr lang="en-US" altLang="ko-KR" sz="11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값을 기반으로 하는 </a:t>
            </a:r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Correlation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차별화된 그래프의 형상을 기반으로 하는 </a:t>
            </a:r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Similarity 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측정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en-US" altLang="ko-KR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⇒ Mean Squared Error </a:t>
            </a:r>
            <a:r>
              <a:rPr lang="ko-KR" altLang="en-US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endParaRPr lang="en-US" altLang="ko-KR" sz="105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Dynamic Time Warping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사용하여 </a:t>
            </a:r>
            <a:r>
              <a:rPr lang="ko-KR" altLang="en-US" sz="11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</a:t>
            </a:r>
            <a:r>
              <a:rPr lang="ko-KR" altLang="en-US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유사성 측정</a:t>
            </a:r>
            <a:endParaRPr lang="en-US" altLang="ko-KR" sz="11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9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0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ko-KR" altLang="en-US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유사도 측정 </a:t>
            </a:r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(MSE)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en-US" altLang="ko-KR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Mean Squared Error</a:t>
            </a:r>
          </a:p>
          <a:p>
            <a:pPr lvl="1" latinLnBrk="0"/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 이미지의 각 픽셀간 차이를 평균 내어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유사도를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파악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 latinLnBrk="0">
              <a:buNone/>
            </a:pP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US" altLang="ko-KR" sz="11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전처리 과정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06926"/>
            <a:ext cx="2895600" cy="55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1" y="2463875"/>
            <a:ext cx="1676400" cy="1116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41" y="2463875"/>
            <a:ext cx="1699399" cy="111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80" y="2472748"/>
            <a:ext cx="1676399" cy="113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오른쪽 화살표 18"/>
          <p:cNvSpPr/>
          <p:nvPr/>
        </p:nvSpPr>
        <p:spPr>
          <a:xfrm>
            <a:off x="2763641" y="2869626"/>
            <a:ext cx="457200" cy="3048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030216" y="2869626"/>
            <a:ext cx="457200" cy="3048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041" y="3126126"/>
            <a:ext cx="1198759" cy="43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66" y="3126126"/>
            <a:ext cx="1383670" cy="42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541" y="3355296"/>
            <a:ext cx="8286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7641" y="3660096"/>
            <a:ext cx="21625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•3 Channels</a:t>
            </a:r>
          </a:p>
          <a:p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Pixel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933" y="2233940"/>
            <a:ext cx="2067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93832" y="2230066"/>
            <a:ext cx="2067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흑백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91771" y="2230065"/>
            <a:ext cx="2067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&lt;Threshold&gt;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78041" y="3660096"/>
            <a:ext cx="21625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•1 Channel </a:t>
            </a:r>
          </a:p>
          <a:p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Pixel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633" y="3660096"/>
            <a:ext cx="21625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•1 Channel</a:t>
            </a:r>
          </a:p>
          <a:p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•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고정된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Pixel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 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9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ko-KR" altLang="en-US" sz="1600" dirty="0" smtClean="0">
                <a:latin typeface="+mj-lt"/>
                <a:ea typeface="나눔고딕 ExtraBold" panose="020D0904000000000000" pitchFamily="50" charset="-127"/>
              </a:rPr>
              <a:t>이미지 유사도 측정 </a:t>
            </a:r>
            <a:r>
              <a:rPr lang="en-US" altLang="ko-KR" sz="1600" dirty="0" smtClean="0">
                <a:latin typeface="+mj-lt"/>
                <a:ea typeface="나눔고딕 ExtraBold" panose="020D0904000000000000" pitchFamily="50" charset="-127"/>
              </a:rPr>
              <a:t>(MSE)</a:t>
            </a:r>
            <a:endParaRPr lang="en-US" altLang="ko-KR" sz="1600" dirty="0">
              <a:latin typeface="+mj-lt"/>
              <a:ea typeface="나눔고딕 ExtraBold" panose="020D0904000000000000" pitchFamily="50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69" y="1814999"/>
            <a:ext cx="2196353" cy="147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2" y="1258738"/>
            <a:ext cx="1491278" cy="986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-264730" y="2286312"/>
            <a:ext cx="2518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Newbuilding Prices(13000,13500 </a:t>
            </a:r>
            <a:r>
              <a:rPr lang="en-US" altLang="ko-KR" sz="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TEU</a:t>
            </a:r>
            <a:r>
              <a:rPr lang="en-US" altLang="ko-KR" sz="7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ctr"/>
            <a:r>
              <a:rPr lang="en-US" altLang="ko-KR" sz="7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 week 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lag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577.0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38" y="1258738"/>
            <a:ext cx="1518749" cy="101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0" y="2906816"/>
            <a:ext cx="1508163" cy="99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4834" y="3983560"/>
            <a:ext cx="19797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Newbuilding Prices(1650,1850 TEU</a:t>
            </a:r>
            <a:r>
              <a:rPr lang="en-US" altLang="ko-KR" sz="7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ctr"/>
            <a:r>
              <a:rPr lang="en-US" altLang="ko-KR" sz="7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+8 </a:t>
            </a:r>
            <a:r>
              <a:rPr lang="en-US" altLang="ko-KR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week 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lag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713.41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136" y="2926290"/>
            <a:ext cx="1492709" cy="976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3204004" y="3983559"/>
            <a:ext cx="20589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PCI- West Coast North America </a:t>
            </a:r>
            <a:endParaRPr lang="en-US" altLang="ko-KR" sz="7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7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+8 </a:t>
            </a:r>
            <a:r>
              <a:rPr lang="en-US" altLang="ko-KR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week 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lag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1090.23 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2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31" y="2900088"/>
            <a:ext cx="1518137" cy="100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4979845" y="3974023"/>
            <a:ext cx="19075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Bunker Prices </a:t>
            </a:r>
            <a:endParaRPr lang="en-US" altLang="ko-KR" sz="7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7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+8 week lag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1114.27</a:t>
            </a:r>
            <a:endParaRPr lang="ko-KR" altLang="en-US" sz="7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5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31" y="1258738"/>
            <a:ext cx="1425594" cy="99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158" y="1280984"/>
            <a:ext cx="1472666" cy="97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3250544" y="2286312"/>
            <a:ext cx="196589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Newbuilding Prices(3500, 4000 TEU</a:t>
            </a:r>
            <a:r>
              <a:rPr lang="en-US" altLang="ko-KR" sz="7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ctr"/>
            <a:r>
              <a:rPr lang="en-US" altLang="ko-KR" sz="7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 </a:t>
            </a:r>
            <a:r>
              <a:rPr lang="en-US" altLang="ko-KR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lag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602.61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17992" y="2286312"/>
            <a:ext cx="19075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Newbuilding Prices(13000,14000 TEU) </a:t>
            </a:r>
            <a:endParaRPr lang="en-US" altLang="ko-KR" sz="7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7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-8 week lag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617.24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73" y="2921708"/>
            <a:ext cx="1481930" cy="97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639023" y="3983561"/>
            <a:ext cx="193617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Year Finance based on Libor</a:t>
            </a:r>
            <a:r>
              <a:rPr lang="en-US" altLang="ko-KR" sz="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7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7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-8 week lag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799.12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90500" y="1200646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779101" y="1200646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411714" y="1200646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036631" y="1200646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52400" y="283585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779101" y="2855547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391309" y="283585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050336" y="283585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295400" y="2286312"/>
            <a:ext cx="2518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Average </a:t>
            </a:r>
            <a:r>
              <a:rPr lang="en-US" altLang="ko-KR" sz="7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Earnings</a:t>
            </a:r>
          </a:p>
          <a:p>
            <a:pPr algn="ctr"/>
            <a:r>
              <a:rPr lang="en-US" altLang="ko-KR" sz="7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7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-4 week lag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585.36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931278" y="3287787"/>
            <a:ext cx="19075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SCFI </a:t>
            </a:r>
          </a:p>
          <a:p>
            <a:pPr algn="ctr"/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984587" y="4171950"/>
            <a:ext cx="1219417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0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Dynamic Time Warping</a:t>
            </a:r>
            <a:endParaRPr lang="en-US" altLang="ko-KR" sz="1600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3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유클리드</a:t>
            </a:r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거리의 한계 </a:t>
            </a:r>
            <a:r>
              <a:rPr lang="en-US" altLang="ko-KR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동일 시점의 거리를 계산하기 때문에 패턴이 같아도 시작점이 다르면 다르게 인식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동일한 시간선상의 데이터뿐만 아니라 주변 요소까지 </a:t>
            </a:r>
            <a:r>
              <a:rPr lang="ko-KR" altLang="en-US" sz="13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비교쌍으로</a:t>
            </a:r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사용하여 정확도를 높이는 방식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서로 다른 길이의 시계열의 유사도 분석이 가능하며 과거의 값을 고려 가능 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latinLnBrk="0">
              <a:buNone/>
            </a:pPr>
            <a:endParaRPr lang="en-US" altLang="ko-KR" sz="1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latinLnBrk="0">
              <a:buNone/>
            </a:pP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634135"/>
            <a:ext cx="3581400" cy="190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119" y="2714955"/>
            <a:ext cx="4898241" cy="184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4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Dynamic Time Warping</a:t>
            </a:r>
            <a:endParaRPr lang="en-US" altLang="ko-KR" sz="1600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설명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Cost Matrix</a:t>
            </a:r>
          </a:p>
          <a:p>
            <a:pPr marL="457200" lvl="1" indent="0" latinLnBrk="0">
              <a:buNone/>
            </a:pP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latinLnBrk="0">
              <a:buNone/>
            </a:pP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81150"/>
            <a:ext cx="40126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0150"/>
            <a:ext cx="4339502" cy="307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7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36" y="1140533"/>
            <a:ext cx="187749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설명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Cost Matrix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latinLnBrk="0">
              <a:buNone/>
            </a:pP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Dynamic Time Warping</a:t>
            </a:r>
            <a:endParaRPr lang="en-US" altLang="ko-KR" sz="1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04" y="2054933"/>
            <a:ext cx="3408893" cy="256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1918704" y="3714750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89055" y="3184439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698087" y="2177515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034864" y="3592501"/>
            <a:ext cx="565336" cy="357564"/>
            <a:chOff x="1034864" y="3592501"/>
            <a:chExt cx="565336" cy="357564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1600200" y="3783001"/>
              <a:ext cx="0" cy="1670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034864" y="3592501"/>
              <a:ext cx="3234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358303" y="3592501"/>
              <a:ext cx="0" cy="1905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358303" y="3783001"/>
              <a:ext cx="241897" cy="794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>
              <a:off x="1034864" y="3950065"/>
              <a:ext cx="5520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034864" y="3592501"/>
              <a:ext cx="0" cy="3575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타원 35"/>
          <p:cNvSpPr/>
          <p:nvPr/>
        </p:nvSpPr>
        <p:spPr>
          <a:xfrm>
            <a:off x="1312802" y="3562350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906387" y="3234937"/>
            <a:ext cx="565336" cy="357564"/>
            <a:chOff x="1906387" y="3234937"/>
            <a:chExt cx="565336" cy="357564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2471723" y="3425437"/>
              <a:ext cx="0" cy="1670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906387" y="3234937"/>
              <a:ext cx="3234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2229826" y="3234937"/>
              <a:ext cx="0" cy="1905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2229826" y="3425437"/>
              <a:ext cx="24189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1906387" y="3592501"/>
              <a:ext cx="5520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1906387" y="3234937"/>
              <a:ext cx="0" cy="3575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1600200" y="3788757"/>
            <a:ext cx="565336" cy="357564"/>
            <a:chOff x="1906387" y="3234937"/>
            <a:chExt cx="565336" cy="357564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2471723" y="3425437"/>
              <a:ext cx="0" cy="1670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1906387" y="3234937"/>
              <a:ext cx="32343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2229826" y="3234937"/>
              <a:ext cx="0" cy="1905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2229826" y="3425437"/>
              <a:ext cx="24189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1906387" y="3592501"/>
              <a:ext cx="5520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1906387" y="3234937"/>
              <a:ext cx="0" cy="3575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887765" y="2122910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85478" y="2419487"/>
            <a:ext cx="2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|1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4|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min(0, X, X)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3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698087" y="2888102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87765" y="2833497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685478" y="3130074"/>
            <a:ext cx="2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|3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- 1| +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min(6, X, X)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4698087" y="3607714"/>
            <a:ext cx="152400" cy="15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87765" y="3553109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85478" y="3849686"/>
            <a:ext cx="2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|4 -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10|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min(12,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5)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1310883" y="3330187"/>
            <a:ext cx="1030572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341455" y="3376804"/>
            <a:ext cx="0" cy="627064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1066800" y="3260639"/>
            <a:ext cx="244083" cy="131045"/>
          </a:xfrm>
          <a:prstGeom prst="ellipse">
            <a:avLst/>
          </a:prstGeom>
          <a:noFill/>
          <a:ln>
            <a:solidFill>
              <a:srgbClr val="44B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2219413" y="4003868"/>
            <a:ext cx="244083" cy="131045"/>
          </a:xfrm>
          <a:prstGeom prst="ellipse">
            <a:avLst/>
          </a:prstGeom>
          <a:noFill/>
          <a:ln>
            <a:solidFill>
              <a:srgbClr val="44B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6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k.kakaocdn.net/dn/luMqf/btq8c0M3dfY/eDmI6FRRhEtLSVOkXXcrk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00149"/>
            <a:ext cx="4495800" cy="34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895350"/>
            <a:ext cx="7924800" cy="369927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설명</a:t>
            </a: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r>
              <a:rPr lang="en-US" altLang="ko-KR" sz="11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Warping Path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latinLnBrk="0">
              <a:buNone/>
            </a:pPr>
            <a:endParaRPr lang="en-US" altLang="ko-KR" sz="13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1" indent="0" latinLnBrk="0">
              <a:buNone/>
            </a:pPr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ID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324036"/>
          </a:xfrm>
        </p:spPr>
        <p:txBody>
          <a:bodyPr/>
          <a:lstStyle/>
          <a:p>
            <a:r>
              <a:rPr lang="en-US" altLang="ko-KR" dirty="0" smtClean="0"/>
              <a:t>Dynamic Time Warping</a:t>
            </a:r>
            <a:endParaRPr lang="en-US" altLang="ko-KR" sz="1600" dirty="0"/>
          </a:p>
        </p:txBody>
      </p:sp>
      <p:sp>
        <p:nvSpPr>
          <p:cNvPr id="2" name="타원 1"/>
          <p:cNvSpPr/>
          <p:nvPr/>
        </p:nvSpPr>
        <p:spPr>
          <a:xfrm>
            <a:off x="5743506" y="1601571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401977" y="1594991"/>
            <a:ext cx="609600" cy="436779"/>
            <a:chOff x="5410200" y="1601571"/>
            <a:chExt cx="609600" cy="436779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410200" y="1601571"/>
              <a:ext cx="0" cy="43677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410200" y="1601571"/>
              <a:ext cx="3048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715000" y="1601571"/>
              <a:ext cx="0" cy="2183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715000" y="1830171"/>
              <a:ext cx="3048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019800" y="1819960"/>
              <a:ext cx="0" cy="21839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5410200" y="2038350"/>
              <a:ext cx="6096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타원 64"/>
          <p:cNvSpPr/>
          <p:nvPr/>
        </p:nvSpPr>
        <p:spPr>
          <a:xfrm>
            <a:off x="5440077" y="1831848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그룹 72"/>
          <p:cNvGrpSpPr/>
          <p:nvPr/>
        </p:nvGrpSpPr>
        <p:grpSpPr>
          <a:xfrm>
            <a:off x="5092791" y="1819958"/>
            <a:ext cx="609600" cy="436779"/>
            <a:chOff x="5410200" y="1601571"/>
            <a:chExt cx="609600" cy="436779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5410200" y="1601571"/>
              <a:ext cx="0" cy="43677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5410200" y="1601571"/>
              <a:ext cx="3048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5715000" y="1601571"/>
              <a:ext cx="0" cy="2183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5715000" y="1830171"/>
              <a:ext cx="3048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6019800" y="1819960"/>
              <a:ext cx="0" cy="21839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H="1">
              <a:off x="5410200" y="2038350"/>
              <a:ext cx="6096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타원 82"/>
          <p:cNvSpPr/>
          <p:nvPr/>
        </p:nvSpPr>
        <p:spPr>
          <a:xfrm>
            <a:off x="5435691" y="2060448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5097177" y="2038347"/>
            <a:ext cx="609600" cy="436779"/>
            <a:chOff x="5410200" y="1601571"/>
            <a:chExt cx="609600" cy="436779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5410200" y="1601571"/>
              <a:ext cx="0" cy="43677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5410200" y="1601571"/>
              <a:ext cx="3048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5715000" y="1601571"/>
              <a:ext cx="0" cy="2183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5715000" y="1830171"/>
              <a:ext cx="3048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6019800" y="1819960"/>
              <a:ext cx="0" cy="21839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flipH="1">
              <a:off x="5410200" y="2038350"/>
              <a:ext cx="6096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타원 90"/>
          <p:cNvSpPr/>
          <p:nvPr/>
        </p:nvSpPr>
        <p:spPr>
          <a:xfrm>
            <a:off x="5155286" y="2280107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2971800" y="1715871"/>
            <a:ext cx="2887377" cy="1998879"/>
            <a:chOff x="2971800" y="1715871"/>
            <a:chExt cx="2887377" cy="1998879"/>
          </a:xfrm>
        </p:grpSpPr>
        <p:cxnSp>
          <p:nvCxnSpPr>
            <p:cNvPr id="33" name="직선 연결선 32"/>
            <p:cNvCxnSpPr/>
            <p:nvPr/>
          </p:nvCxnSpPr>
          <p:spPr>
            <a:xfrm flipH="1">
              <a:off x="5562600" y="1715871"/>
              <a:ext cx="296577" cy="2132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562600" y="1922575"/>
              <a:ext cx="0" cy="2521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4648200" y="2174748"/>
              <a:ext cx="914400" cy="6256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4648200" y="2800350"/>
              <a:ext cx="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4038600" y="3028950"/>
              <a:ext cx="609600" cy="457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>
              <a:off x="3276600" y="3486150"/>
              <a:ext cx="76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 flipH="1">
              <a:off x="2971800" y="3486150"/>
              <a:ext cx="304800" cy="228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직사각형 94"/>
          <p:cNvSpPr/>
          <p:nvPr/>
        </p:nvSpPr>
        <p:spPr>
          <a:xfrm>
            <a:off x="6172200" y="2300958"/>
            <a:ext cx="289560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DTW Distance</a:t>
            </a:r>
            <a:r>
              <a:rPr lang="pl-PL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05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pl-PL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</a:t>
            </a:r>
            <a:r>
              <a:rPr lang="pl-PL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/ 12</a:t>
            </a:r>
          </a:p>
          <a:p>
            <a:r>
              <a:rPr lang="en-US" altLang="ko-KR" sz="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8.67</a:t>
            </a:r>
            <a:endParaRPr lang="ko-KR" altLang="en-US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172200" y="1622852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</a:t>
            </a:r>
            <a:r>
              <a:rPr lang="en-US" altLang="ko-KR" sz="105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arping</a:t>
            </a:r>
            <a:r>
              <a:rPr lang="en-US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Path</a:t>
            </a:r>
            <a:r>
              <a:rPr lang="pl-PL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05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pl-PL" altLang="ko-KR" sz="10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pl-PL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[15, 15, 14, 13, 11, 9, 8, 8, 4, 4, 3, 0]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83" grpId="0" animBg="1"/>
      <p:bldP spid="91" grpId="0" animBg="1"/>
      <p:bldP spid="95" grpId="0"/>
      <p:bldP spid="9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SCLabPPTv1.pptx" id="{40F6047B-5EE6-4566-BC5E-3571A2220D60}" vid="{F984BC31-79A8-492A-8888-FE7ECF3EB5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19843</TotalTime>
  <Words>1257</Words>
  <Application>Microsoft Office PowerPoint</Application>
  <PresentationFormat>화면 슬라이드 쇼(16:9)</PresentationFormat>
  <Paragraphs>298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굴림</vt:lpstr>
      <vt:lpstr>Arial</vt:lpstr>
      <vt:lpstr>Cambria</vt:lpstr>
      <vt:lpstr>나눔스퀘어 ExtraBold</vt:lpstr>
      <vt:lpstr>KoPub돋움체 Bold</vt:lpstr>
      <vt:lpstr>맑은 고딕</vt:lpstr>
      <vt:lpstr>나눔고딕 ExtraBold</vt:lpstr>
      <vt:lpstr>Calibri</vt:lpstr>
      <vt:lpstr>Calibri Light</vt:lpstr>
      <vt:lpstr>나눔고딕</vt:lpstr>
      <vt:lpstr>Office 테마</vt:lpstr>
      <vt:lpstr>PowerPoint 프레젠테이션</vt:lpstr>
      <vt:lpstr>Contents</vt:lpstr>
      <vt:lpstr>Introduction</vt:lpstr>
      <vt:lpstr>이미지 유사도 측정 (MSE)</vt:lpstr>
      <vt:lpstr>이미지 유사도 측정 (MSE)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Dynamic Time Warping</vt:lpstr>
      <vt:lpstr>Conclusion</vt:lpstr>
      <vt:lpstr>PowerPoint 프레젠테이션</vt:lpstr>
    </vt:vector>
  </TitlesOfParts>
  <Company>IdeasResearch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</dc:title>
  <dc:creator>Yulim</dc:creator>
  <cp:lastModifiedBy>이현재</cp:lastModifiedBy>
  <cp:revision>2205</cp:revision>
  <cp:lastPrinted>2021-12-12T14:40:21Z</cp:lastPrinted>
  <dcterms:created xsi:type="dcterms:W3CDTF">2016-10-05T02:16:34Z</dcterms:created>
  <dcterms:modified xsi:type="dcterms:W3CDTF">2022-05-12T01:29:05Z</dcterms:modified>
</cp:coreProperties>
</file>